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3" r:id="rId3"/>
    <p:sldId id="281" r:id="rId4"/>
    <p:sldId id="295" r:id="rId5"/>
    <p:sldId id="296" r:id="rId6"/>
    <p:sldId id="309" r:id="rId7"/>
    <p:sldId id="297" r:id="rId8"/>
    <p:sldId id="298" r:id="rId9"/>
    <p:sldId id="299" r:id="rId10"/>
    <p:sldId id="300" r:id="rId11"/>
    <p:sldId id="301" r:id="rId12"/>
    <p:sldId id="302" r:id="rId13"/>
    <p:sldId id="310" r:id="rId14"/>
    <p:sldId id="283" r:id="rId15"/>
    <p:sldId id="274" r:id="rId16"/>
    <p:sldId id="284" r:id="rId17"/>
    <p:sldId id="303" r:id="rId18"/>
    <p:sldId id="304" r:id="rId19"/>
    <p:sldId id="286" r:id="rId20"/>
    <p:sldId id="287" r:id="rId21"/>
    <p:sldId id="305" r:id="rId22"/>
    <p:sldId id="285" r:id="rId23"/>
    <p:sldId id="306" r:id="rId24"/>
    <p:sldId id="307" r:id="rId25"/>
    <p:sldId id="289" r:id="rId26"/>
    <p:sldId id="308" r:id="rId27"/>
    <p:sldId id="288" r:id="rId28"/>
    <p:sldId id="294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19AED-DF25-4204-AA5F-69F1067C0EA2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38F0-0483-4869-8723-DED3D9F581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69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6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79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8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41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3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08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03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2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703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82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65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02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7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820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9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5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1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30805-1830-4A36-9E9C-F801FC3A4AD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2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90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01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66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0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4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20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45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4B6B7-8FCB-C076-C90C-DF4E76E12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71E902-4E14-0A5F-B7FB-F364B88A2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54D9B-C805-13B1-6896-6F4A01C8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B565F-0099-D92B-0473-7F42A1A0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5478C4-D180-CAC2-25F2-FFA4D913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6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2DE68-16DB-0FAB-CE3D-70AF3CD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50B66F-326C-635C-2A99-A9090A7C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A08D9-D0A2-E838-2074-5AFBA46B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4F22CE-32E8-8C56-4C1C-9F3DD8E6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3CC4A0-03FA-E45D-AF9D-7414C912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93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CC57B4-5AC6-48F8-77CB-8EEF5D6E0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F79783-46A1-5F2B-70FE-12A354C9F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8FD8A-E5D0-1593-B528-3092C503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87242-81B1-2709-F24C-F63198B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5D82B-90A1-028B-CAC9-0FFBDA4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3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3BDA9-7E1B-4D54-67B6-309A7B15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5EA09E-CC23-DCA0-6E28-24961F9A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FA879-42EA-3A05-18EC-E3534984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ED873-F859-E64E-81AA-B194587D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C3606-B189-6477-12CD-0F5B15D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1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0B12A-3292-8791-A1CF-3751B932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84B0EB-A374-7E76-9C59-04AD7B3B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404C7-A9EB-2019-10DC-066B450C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FD75F-B859-92BE-FD8E-A0A253F8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27E2D0-A4EA-695D-8806-FD1C91CF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2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994AA-286A-032B-D5EB-5FD284EF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3B6A9-7628-F83F-9943-873079D2A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ACE993-95D6-5AAE-F31D-683F3E0DB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8CBD78-2364-B60B-D333-074EF85D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8965CC-7070-E609-96A3-122DF9A8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9E3190-7F0E-68A0-5CA6-1E9144A3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82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E60BA-DE23-14CA-9BA6-2865C5F8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99152-955D-4B25-B38C-686F48F2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53D010-4DB3-3208-3062-084760551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0CF766-6F44-8739-F07A-384CCE9A8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23B476-B485-7C99-C3EB-B0E0FD2B2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D17226-01AB-F245-588D-3F323776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C3D09E-9A73-C236-6044-96915482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A14485-7FCF-10D2-FC2E-181A942C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4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2C081-FED6-A774-22CB-2711AB63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B3AB2B-90C4-C9A5-38D9-FE67B68A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C25285-03B5-14C0-660F-8007C35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B437F6-8BAA-1850-328D-24AEE0B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04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3118E6-2504-5BB8-C151-BDDEF5D6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26300B-CB15-CFFB-C8F3-7C83F105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B36B2-60CD-B6C6-B86D-239FF072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8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7F2F0-1928-211A-51F6-7843F19F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265C3-1303-C2B1-BB3D-229F69D38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F4D551-BEBE-3A92-36D8-8ABA5D966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33E75F-AE6C-D6B7-47C7-BF14E206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A608C7-E6BE-F3E2-D5E1-AE7DD87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318F4-6E6A-3CA1-96EB-A4C55BF1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4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EAEC-718A-AD2A-2BE1-CB76B4B2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DE441D-8A03-C1DA-A758-81897E6BD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461350-CC36-AE9D-6190-3225773D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A83FE-B628-E3CC-276D-79EC5D55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A68D78-171F-D320-1AF5-795BFCD6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AA9F2F-D839-FC4C-8811-BFC26693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82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959EF-3373-5B36-5DD1-4044F440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6C6A6C-7826-D7F6-BAA6-3691F294F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78C2D-A58F-DCC6-8E1C-4645CB2F2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4A5EC-A266-38C9-2DF7-08F72924F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5F084-CD86-45A1-2A20-3406147B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9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a typeface="Arial Unicode MS" panose="020B0604020202020204" pitchFamily="34" charset="-128"/>
              </a:rPr>
              <a:t>ОБЛАСТНОЕ ГОСУДАРСТВЕННОЕ БЮДЖЕТНОЕ </a:t>
            </a:r>
            <a:br>
              <a:rPr lang="ru-RU" sz="2400" b="1" dirty="0">
                <a:solidFill>
                  <a:schemeClr val="accent4">
                    <a:lumMod val="50000"/>
                  </a:schemeClr>
                </a:solidFill>
                <a:ea typeface="Arial Unicode MS" panose="020B0604020202020204" pitchFamily="34" charset="-128"/>
              </a:rPr>
            </a:br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a typeface="Arial Unicode MS" panose="020B0604020202020204" pitchFamily="34" charset="-128"/>
              </a:rPr>
              <a:t>ПРОФЕССИОНАЛЬНОЕ ОБРАЗОВАТЕЛЬНОЕ УЧРЕЖДЕНИЕ </a:t>
            </a:r>
            <a:br>
              <a:rPr lang="ru-RU" sz="2400" b="1" dirty="0">
                <a:solidFill>
                  <a:schemeClr val="accent4">
                    <a:lumMod val="50000"/>
                  </a:schemeClr>
                </a:solidFill>
                <a:ea typeface="Arial Unicode MS" panose="020B0604020202020204" pitchFamily="34" charset="-128"/>
              </a:rPr>
            </a:br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a typeface="Arial Unicode MS" panose="020B0604020202020204" pitchFamily="34" charset="-128"/>
              </a:rPr>
              <a:t>«ТОМСКИЙ ЭКОНОМИКО-ПРОМЫШЛЕННЫЙ КОЛЛЕДЖ»</a:t>
            </a:r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9475"/>
            <a:ext cx="9144000" cy="2098676"/>
          </a:xfrm>
        </p:spPr>
        <p:txBody>
          <a:bodyPr>
            <a:normAutofit fontScale="92500" lnSpcReduction="20000"/>
          </a:bodyPr>
          <a:lstStyle/>
          <a:p>
            <a:r>
              <a:rPr lang="ru-RU" sz="3200" b="1" dirty="0">
                <a:solidFill>
                  <a:schemeClr val="accent4">
                    <a:lumMod val="75000"/>
                  </a:schemeClr>
                </a:solidFill>
              </a:rPr>
              <a:t>РАЗРАБОТКА И ПРОЕКТИРОВАНИЕ САЙТА</a:t>
            </a:r>
          </a:p>
          <a:p>
            <a:r>
              <a:rPr lang="ru-RU" sz="3200" b="1" dirty="0">
                <a:solidFill>
                  <a:schemeClr val="accent4">
                    <a:lumMod val="75000"/>
                  </a:schemeClr>
                </a:solidFill>
              </a:rPr>
              <a:t>«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ANIBLOOM</a:t>
            </a:r>
            <a:r>
              <a:rPr lang="ru-RU" sz="3200" b="1" dirty="0">
                <a:solidFill>
                  <a:schemeClr val="accent4">
                    <a:lumMod val="75000"/>
                  </a:schemeClr>
                </a:solidFill>
              </a:rPr>
              <a:t>»</a:t>
            </a:r>
          </a:p>
          <a:p>
            <a:r>
              <a:rPr lang="ru-RU" sz="3200" b="1" dirty="0">
                <a:solidFill>
                  <a:schemeClr val="accent4">
                    <a:lumMod val="75000"/>
                  </a:schemeClr>
                </a:solidFill>
              </a:rPr>
              <a:t>Курсовой проект</a:t>
            </a:r>
          </a:p>
          <a:p>
            <a:r>
              <a:rPr lang="ru-RU" sz="3200" b="1" dirty="0">
                <a:solidFill>
                  <a:schemeClr val="accent4">
                    <a:lumMod val="75000"/>
                  </a:schemeClr>
                </a:solidFill>
              </a:rPr>
              <a:t>СПЕЦИАЛЬНОСТЬ 09.02.07 ИНФОРМАЦИОННЫЕ СИСТЕМЫ И ПРОГРАММИРОВАНИЕ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" y="335438"/>
            <a:ext cx="2075948" cy="126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C261-376E-5E90-0F15-FE54232275E5}"/>
              </a:ext>
            </a:extLst>
          </p:cNvPr>
          <p:cNvSpPr txBox="1"/>
          <p:nvPr/>
        </p:nvSpPr>
        <p:spPr>
          <a:xfrm>
            <a:off x="5477470" y="6436281"/>
            <a:ext cx="1237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accent2">
                    <a:lumMod val="50000"/>
                  </a:schemeClr>
                </a:solidFill>
              </a:rPr>
              <a:t>ТОМСК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56995-BC46-4F05-4BA0-944D6771D09B}"/>
              </a:ext>
            </a:extLst>
          </p:cNvPr>
          <p:cNvSpPr txBox="1"/>
          <p:nvPr/>
        </p:nvSpPr>
        <p:spPr>
          <a:xfrm>
            <a:off x="9362479" y="5266730"/>
            <a:ext cx="27129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Выполнили: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Студенты группы 1912с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Заикин В.А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Рюгин А.И</a:t>
            </a:r>
          </a:p>
        </p:txBody>
      </p:sp>
    </p:spTree>
    <p:extLst>
      <p:ext uri="{BB962C8B-B14F-4D97-AF65-F5344CB8AC3E}">
        <p14:creationId xmlns:p14="http://schemas.microsoft.com/office/powerpoint/2010/main" val="47279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Диаграмма базы данных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493D8C-B6E5-8001-0CCE-05F3D046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77" y="1500317"/>
            <a:ext cx="8883246" cy="46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Процесс создания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API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Casale NBP" panose="00000400000000000000" pitchFamily="2" charset="0"/>
              <a:ea typeface="Arial Unicode MS" panose="020B0604020202020204" pitchFamily="34" charset="-128"/>
              <a:cs typeface="Casale NBP" panose="000004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5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err="1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Автотесты</a:t>
            </a:r>
            <a:endParaRPr lang="ru-RU" sz="3200" b="1" dirty="0">
              <a:solidFill>
                <a:schemeClr val="accent4">
                  <a:lumMod val="50000"/>
                </a:schemeClr>
              </a:solidFill>
              <a:latin typeface="Casale NBP" panose="00000400000000000000" pitchFamily="2" charset="0"/>
              <a:ea typeface="Arial Unicode MS" panose="020B0604020202020204" pitchFamily="34" charset="-128"/>
              <a:cs typeface="Casale NBP" panose="000004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7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FRONT-</a:t>
            </a:r>
            <a:r>
              <a:rPr lang="ru-RU" sz="5400" b="1" dirty="0">
                <a:solidFill>
                  <a:schemeClr val="accent4">
                    <a:lumMod val="75000"/>
                  </a:schemeClr>
                </a:solidFill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" y="335438"/>
            <a:ext cx="2075948" cy="126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C261-376E-5E90-0F15-FE54232275E5}"/>
              </a:ext>
            </a:extLst>
          </p:cNvPr>
          <p:cNvSpPr txBox="1"/>
          <p:nvPr/>
        </p:nvSpPr>
        <p:spPr>
          <a:xfrm>
            <a:off x="5477470" y="6436281"/>
            <a:ext cx="1237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accent2">
                    <a:lumMod val="50000"/>
                  </a:schemeClr>
                </a:solidFill>
              </a:rPr>
              <a:t>ТОМСК 2024</a:t>
            </a:r>
          </a:p>
        </p:txBody>
      </p:sp>
    </p:spTree>
    <p:extLst>
      <p:ext uri="{BB962C8B-B14F-4D97-AF65-F5344CB8AC3E}">
        <p14:creationId xmlns:p14="http://schemas.microsoft.com/office/powerpoint/2010/main" val="36709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Функционал</a:t>
            </a:r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14</a:t>
            </a:fld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82687-FD8E-4F0C-A0EA-82B866AE32F0}"/>
              </a:ext>
            </a:extLst>
          </p:cNvPr>
          <p:cNvSpPr txBox="1"/>
          <p:nvPr/>
        </p:nvSpPr>
        <p:spPr>
          <a:xfrm>
            <a:off x="550505" y="1416097"/>
            <a:ext cx="9690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schemeClr val="accent4">
                    <a:lumMod val="75000"/>
                  </a:schemeClr>
                </a:solidFill>
              </a:rPr>
              <a:t>МОДАЛЬНОЕ ОКОШКО, ГОВОРЯЩЕЕ ОБ ОШИБКЕ ИЛИ УСПЕХЕ: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E71AE4-AB5F-A599-04B7-ED875438F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62" y="3230122"/>
            <a:ext cx="5119738" cy="86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82C03-62B4-861B-A931-69BEA0C5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92" y="3194649"/>
            <a:ext cx="4114800" cy="8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Главная-1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F5B3F-9D2D-2CEF-609C-2064085B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9" y="1342696"/>
            <a:ext cx="804022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Главная-2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77A4B-A7B7-E1B2-3063-FDC50BC6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1353271"/>
            <a:ext cx="10029825" cy="46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Авторизация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8E5A8-0803-4FC6-6C84-D54611B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126" y="1232908"/>
            <a:ext cx="7145747" cy="51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1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Регистрация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B05092-C9E3-FE85-DC54-D769A88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956" y="1232908"/>
            <a:ext cx="6938088" cy="50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Страница админ-панели-1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6B09A-AB09-1C0F-34A8-91DD9270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79" y="1333706"/>
            <a:ext cx="6129842" cy="47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Цель и задачи курсового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</a:t>
            </a:fld>
            <a:endParaRPr lang="ru-RU"/>
          </a:p>
        </p:txBody>
      </p:sp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1065391" y="1775361"/>
            <a:ext cx="10288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ЦЕЛЬ КУРСОВОГО ПРОЕКТА – проектирование и разработка сайта «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</a:rPr>
              <a:t>Anibloom</a:t>
            </a: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»</a:t>
            </a:r>
          </a:p>
        </p:txBody>
      </p:sp>
      <p:sp>
        <p:nvSpPr>
          <p:cNvPr id="5" name="Нижний колонтитул 19">
            <a:extLst>
              <a:ext uri="{FF2B5EF4-FFF2-40B4-BE49-F238E27FC236}">
                <a16:creationId xmlns:a16="http://schemas.microsoft.com/office/drawing/2014/main" id="{5B6FADED-1457-8A1D-AA51-48323B3F2001}"/>
              </a:ext>
            </a:extLst>
          </p:cNvPr>
          <p:cNvSpPr txBox="1">
            <a:spLocks/>
          </p:cNvSpPr>
          <p:nvPr/>
        </p:nvSpPr>
        <p:spPr>
          <a:xfrm>
            <a:off x="1065387" y="2501552"/>
            <a:ext cx="4349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ЗАДАЧИ КУРСОВОГО ПРОЕКТА:</a:t>
            </a:r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1065389" y="2313294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951B-8325-CC06-D95E-79D307F9E711}"/>
              </a:ext>
            </a:extLst>
          </p:cNvPr>
          <p:cNvSpPr txBox="1"/>
          <p:nvPr/>
        </p:nvSpPr>
        <p:spPr>
          <a:xfrm>
            <a:off x="1065388" y="2999094"/>
            <a:ext cx="4214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</a:rPr>
              <a:t>Проектирование макета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</a:rPr>
              <a:t>Вёрстка страниц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</a:rPr>
              <a:t>Разработка функционала сайта</a:t>
            </a:r>
          </a:p>
        </p:txBody>
      </p:sp>
    </p:spTree>
    <p:extLst>
      <p:ext uri="{BB962C8B-B14F-4D97-AF65-F5344CB8AC3E}">
        <p14:creationId xmlns:p14="http://schemas.microsoft.com/office/powerpoint/2010/main" val="4140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Страница админ-панели-2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97E6A-7FE5-DC27-6825-BB5ED780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41" y="1476346"/>
            <a:ext cx="7478917" cy="41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Просмотр товаров конкретной категории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13768-D0D0-731C-AA25-652AC393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620" y="1476346"/>
            <a:ext cx="6504760" cy="47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Просмотр конкретного товара и его отзывов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3B9533-F686-0598-33B0-86769A27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226" y="1373503"/>
            <a:ext cx="6211547" cy="49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Страница для создания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86941-CBD2-831F-4DCC-F581F30B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16" y="1232908"/>
            <a:ext cx="8089568" cy="47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Страница для редактирования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5816F-1FF5-7560-C462-084E86F8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84" y="1345605"/>
            <a:ext cx="6053632" cy="50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Просмотр своего профиля и заказов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09451-8774-1F9A-C90F-116F942F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64" y="1476346"/>
            <a:ext cx="7106272" cy="48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Страница для редактирования профиля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34889-CF41-0B0A-2DE0-853DEDF9F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92" y="1419299"/>
            <a:ext cx="6391816" cy="49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Итог: Просмотр корзины и оформление заказа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01AF50-7F13-89FC-7D15-A69D102B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47" y="1393638"/>
            <a:ext cx="8003305" cy="49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Заключение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28</a:t>
            </a:fld>
            <a:endParaRPr lang="ru-RU"/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793929" y="1416097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08A97-16A3-6077-B570-26448F80E607}"/>
              </a:ext>
            </a:extLst>
          </p:cNvPr>
          <p:cNvSpPr txBox="1"/>
          <p:nvPr/>
        </p:nvSpPr>
        <p:spPr>
          <a:xfrm>
            <a:off x="671513" y="1416097"/>
            <a:ext cx="1072655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В ходе выполнения курсового проекта удалось успешно выполнить цель проекта. Также все поставленные задачи были успешно выполнены, а именно: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Был спроектирован и разработан макет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Была произведена вёрстка страниц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Был спроектирован и разработан функционал сайта.</a:t>
            </a:r>
          </a:p>
        </p:txBody>
      </p:sp>
    </p:spTree>
    <p:extLst>
      <p:ext uri="{BB962C8B-B14F-4D97-AF65-F5344CB8AC3E}">
        <p14:creationId xmlns:p14="http://schemas.microsoft.com/office/powerpoint/2010/main" val="39463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1908" y="318136"/>
            <a:ext cx="88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F3347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ОГБПОУ «ТОМСКИЙ ЭКОНОМИКО-ПРОМЫШЛЕННЫЙ КОЛЛЕДЖ</a:t>
            </a:r>
            <a:r>
              <a:rPr lang="ru-RU">
                <a:solidFill>
                  <a:srgbClr val="4F3347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» </a:t>
            </a:r>
            <a:endParaRPr lang="en-US" dirty="0">
              <a:solidFill>
                <a:srgbClr val="4F3347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" y="152908"/>
            <a:ext cx="1152957" cy="699789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CF70BA9-6747-41C9-AE32-66E6E9290487}"/>
              </a:ext>
            </a:extLst>
          </p:cNvPr>
          <p:cNvSpPr/>
          <p:nvPr/>
        </p:nvSpPr>
        <p:spPr>
          <a:xfrm>
            <a:off x="3857897" y="2500218"/>
            <a:ext cx="44762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Вадим Анатольевич</a:t>
            </a:r>
          </a:p>
          <a:p>
            <a:pPr algn="ctr"/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Алексей Иванович</a:t>
            </a:r>
          </a:p>
          <a:p>
            <a:pPr algn="ctr"/>
            <a:r>
              <a:rPr lang="ru-RU" dirty="0">
                <a:solidFill>
                  <a:schemeClr val="accent4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  <a:p>
            <a:pPr algn="ctr"/>
            <a:endParaRPr lang="ru-RU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dirty="0">
                <a:solidFill>
                  <a:schemeClr val="accent4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Напишешь свою)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ruginleha@gmail.com</a:t>
            </a:r>
          </a:p>
        </p:txBody>
      </p:sp>
    </p:spTree>
    <p:extLst>
      <p:ext uri="{BB962C8B-B14F-4D97-AF65-F5344CB8AC3E}">
        <p14:creationId xmlns:p14="http://schemas.microsoft.com/office/powerpoint/2010/main" val="39086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Технологии и языки программирования для создания веб-сайта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3</a:t>
            </a:fld>
            <a:endParaRPr lang="ru-RU"/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ACCB6C99-A1EA-F715-3FD3-43CB0E79E8EB}"/>
              </a:ext>
            </a:extLst>
          </p:cNvPr>
          <p:cNvSpPr txBox="1">
            <a:spLocks/>
          </p:cNvSpPr>
          <p:nvPr/>
        </p:nvSpPr>
        <p:spPr>
          <a:xfrm>
            <a:off x="4038600" y="1233534"/>
            <a:ext cx="430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ТЕХНОЛОГИИ ПРОГРАММИРОВАНИЯ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D740C-F4C3-47AC-7184-7D52FE42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" y="2031740"/>
            <a:ext cx="1263189" cy="12631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FA9A5-19EF-306D-8B74-FD644990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33" y="2031740"/>
            <a:ext cx="1216786" cy="1263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8D2B9-205D-C06E-6212-F4EB07FD3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13" y="1975863"/>
            <a:ext cx="1303489" cy="1303489"/>
          </a:xfrm>
          <a:prstGeom prst="rect">
            <a:avLst/>
          </a:prstGeom>
        </p:spPr>
      </p:pic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4038600" y="357987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ПРОГРАММНОЕ ОБЕСПЕЧЕНИЕ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EE2D378-8B23-621A-942D-4AD1903A4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610" y="4585000"/>
            <a:ext cx="2613298" cy="7202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A518879-120A-91C5-0F64-E26BAB03886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826647" y="4199519"/>
            <a:ext cx="3213459" cy="14911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90916-4F4C-423B-5061-E41E8D822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254179"/>
            <a:ext cx="2176088" cy="1451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183F04-A0D3-FF9E-B24C-D005B5C6D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27" y="1898548"/>
            <a:ext cx="1943100" cy="13735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B78AF4-7026-F383-D9F0-8071E6883F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52" y="2013453"/>
            <a:ext cx="1458648" cy="1263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6639A6-D891-771C-A261-B64C846AD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95" y="1486927"/>
            <a:ext cx="3308244" cy="22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Общее описание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4</a:t>
            </a:fld>
            <a:endParaRPr lang="ru-RU"/>
          </a:p>
        </p:txBody>
      </p:sp>
      <p:sp>
        <p:nvSpPr>
          <p:cNvPr id="11" name="Нижний колонтитул 19">
            <a:extLst>
              <a:ext uri="{FF2B5EF4-FFF2-40B4-BE49-F238E27FC236}">
                <a16:creationId xmlns:a16="http://schemas.microsoft.com/office/drawing/2014/main" id="{6F833A3D-B941-BF4E-9DC9-2AD7F81EE9E6}"/>
              </a:ext>
            </a:extLst>
          </p:cNvPr>
          <p:cNvSpPr txBox="1">
            <a:spLocks/>
          </p:cNvSpPr>
          <p:nvPr/>
        </p:nvSpPr>
        <p:spPr>
          <a:xfrm>
            <a:off x="1022529" y="1775361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Все пользователи системы подразделяются на две группы:</a:t>
            </a:r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6561316" y="177536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Категории товаров подразделяются на несколько групп: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6561316" y="3155155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Манга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Кружки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err="1">
                <a:solidFill>
                  <a:schemeClr val="accent4">
                    <a:lumMod val="75000"/>
                  </a:schemeClr>
                </a:solidFill>
              </a:rPr>
              <a:t>Дакимакуры</a:t>
            </a:r>
            <a:endParaRPr lang="ru-RU" sz="24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Значки</a:t>
            </a:r>
          </a:p>
        </p:txBody>
      </p:sp>
      <p:sp>
        <p:nvSpPr>
          <p:cNvPr id="15" name="Нижний колонтитул 19">
            <a:extLst>
              <a:ext uri="{FF2B5EF4-FFF2-40B4-BE49-F238E27FC236}">
                <a16:creationId xmlns:a16="http://schemas.microsoft.com/office/drawing/2014/main" id="{01BC387E-28D2-5CA5-23B1-8B3A1CB7C172}"/>
              </a:ext>
            </a:extLst>
          </p:cNvPr>
          <p:cNvSpPr txBox="1">
            <a:spLocks/>
          </p:cNvSpPr>
          <p:nvPr/>
        </p:nvSpPr>
        <p:spPr>
          <a:xfrm>
            <a:off x="1281112" y="2972592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Администраторы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Пользователи</a:t>
            </a:r>
          </a:p>
        </p:txBody>
      </p:sp>
    </p:spTree>
    <p:extLst>
      <p:ext uri="{BB962C8B-B14F-4D97-AF65-F5344CB8AC3E}">
        <p14:creationId xmlns:p14="http://schemas.microsoft.com/office/powerpoint/2010/main" val="22450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Общее описание функционала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5</a:t>
            </a:fld>
            <a:endParaRPr lang="ru-RU"/>
          </a:p>
        </p:txBody>
      </p:sp>
      <p:sp>
        <p:nvSpPr>
          <p:cNvPr id="11" name="Нижний колонтитул 19">
            <a:extLst>
              <a:ext uri="{FF2B5EF4-FFF2-40B4-BE49-F238E27FC236}">
                <a16:creationId xmlns:a16="http://schemas.microsoft.com/office/drawing/2014/main" id="{6F833A3D-B941-BF4E-9DC9-2AD7F81EE9E6}"/>
              </a:ext>
            </a:extLst>
          </p:cNvPr>
          <p:cNvSpPr txBox="1">
            <a:spLocks/>
          </p:cNvSpPr>
          <p:nvPr/>
        </p:nvSpPr>
        <p:spPr>
          <a:xfrm>
            <a:off x="-241159" y="1463070"/>
            <a:ext cx="3522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Функционал пользователя:</a:t>
            </a:r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3577885" y="1430161"/>
            <a:ext cx="4792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Функционал авторизированного пользователя: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3298163" y="2024536"/>
            <a:ext cx="4613190" cy="3671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Просмотр своего профиля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Выход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Добавление товара в корзину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Просмотр своей корзины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Оформление заказа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Оставление отзыва для определённого товара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Редактирование корзины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Редактирование своего профиля</a:t>
            </a:r>
          </a:p>
        </p:txBody>
      </p:sp>
      <p:sp>
        <p:nvSpPr>
          <p:cNvPr id="15" name="Нижний колонтитул 19">
            <a:extLst>
              <a:ext uri="{FF2B5EF4-FFF2-40B4-BE49-F238E27FC236}">
                <a16:creationId xmlns:a16="http://schemas.microsoft.com/office/drawing/2014/main" id="{01BC387E-28D2-5CA5-23B1-8B3A1CB7C172}"/>
              </a:ext>
            </a:extLst>
          </p:cNvPr>
          <p:cNvSpPr txBox="1">
            <a:spLocks/>
          </p:cNvSpPr>
          <p:nvPr/>
        </p:nvSpPr>
        <p:spPr>
          <a:xfrm>
            <a:off x="175699" y="224639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Регистрация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Авторизация</a:t>
            </a:r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C64AB979-D8A5-68AA-265D-795AA17F2E0B}"/>
              </a:ext>
            </a:extLst>
          </p:cNvPr>
          <p:cNvSpPr txBox="1">
            <a:spLocks/>
          </p:cNvSpPr>
          <p:nvPr/>
        </p:nvSpPr>
        <p:spPr>
          <a:xfrm>
            <a:off x="8370369" y="1416097"/>
            <a:ext cx="3895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Функционал администратора:</a:t>
            </a:r>
          </a:p>
        </p:txBody>
      </p:sp>
      <p:sp>
        <p:nvSpPr>
          <p:cNvPr id="3" name="Нижний колонтитул 19">
            <a:extLst>
              <a:ext uri="{FF2B5EF4-FFF2-40B4-BE49-F238E27FC236}">
                <a16:creationId xmlns:a16="http://schemas.microsoft.com/office/drawing/2014/main" id="{4173D267-0130-DB14-AC61-9F65D1DB76AE}"/>
              </a:ext>
            </a:extLst>
          </p:cNvPr>
          <p:cNvSpPr txBox="1">
            <a:spLocks/>
          </p:cNvSpPr>
          <p:nvPr/>
        </p:nvSpPr>
        <p:spPr>
          <a:xfrm>
            <a:off x="8370369" y="2024536"/>
            <a:ext cx="3895165" cy="277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Добавление категории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Добавление товара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Редактирование категории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Редактирование товара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Удаление категории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</a:rPr>
              <a:t>Удаление товара</a:t>
            </a:r>
          </a:p>
        </p:txBody>
      </p:sp>
    </p:spTree>
    <p:extLst>
      <p:ext uri="{BB962C8B-B14F-4D97-AF65-F5344CB8AC3E}">
        <p14:creationId xmlns:p14="http://schemas.microsoft.com/office/powerpoint/2010/main" val="11042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BACK-</a:t>
            </a:r>
            <a:r>
              <a:rPr lang="ru-RU" sz="5400" b="1" dirty="0">
                <a:solidFill>
                  <a:schemeClr val="accent4">
                    <a:lumMod val="75000"/>
                  </a:schemeClr>
                </a:solidFill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" y="335438"/>
            <a:ext cx="2075948" cy="126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C261-376E-5E90-0F15-FE54232275E5}"/>
              </a:ext>
            </a:extLst>
          </p:cNvPr>
          <p:cNvSpPr txBox="1"/>
          <p:nvPr/>
        </p:nvSpPr>
        <p:spPr>
          <a:xfrm>
            <a:off x="5477470" y="6436281"/>
            <a:ext cx="1237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accent2">
                    <a:lumMod val="50000"/>
                  </a:schemeClr>
                </a:solidFill>
              </a:rPr>
              <a:t>ТОМСК 2024</a:t>
            </a:r>
          </a:p>
        </p:txBody>
      </p:sp>
    </p:spTree>
    <p:extLst>
      <p:ext uri="{BB962C8B-B14F-4D97-AF65-F5344CB8AC3E}">
        <p14:creationId xmlns:p14="http://schemas.microsoft.com/office/powerpoint/2010/main" val="25668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Концептуальная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CD1C58-F516-FAAA-3184-75675557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52" y="1103359"/>
            <a:ext cx="7241895" cy="49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Логическая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1DCAE-130C-2078-52BE-68CCA2E5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087" y="1120906"/>
            <a:ext cx="7206830" cy="50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4">
                    <a:lumMod val="50000"/>
                  </a:schemeClr>
                </a:solidFill>
                <a:latin typeface="Casale NBP" panose="00000400000000000000" pitchFamily="2" charset="0"/>
                <a:ea typeface="Arial Unicode MS" panose="020B0604020202020204" pitchFamily="34" charset="-128"/>
                <a:cs typeface="Casale NBP" panose="00000400000000000000" pitchFamily="2" charset="0"/>
              </a:rPr>
              <a:t>Физическая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9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C82D00-5A0B-AE6C-48E1-66B633A4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54" y="1350064"/>
            <a:ext cx="9361145" cy="5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451</Words>
  <Application>Microsoft Office PowerPoint</Application>
  <PresentationFormat>Широкоэкранный</PresentationFormat>
  <Paragraphs>161</Paragraphs>
  <Slides>29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Arial Unicode MS</vt:lpstr>
      <vt:lpstr>Calibri</vt:lpstr>
      <vt:lpstr>Calibri Light</vt:lpstr>
      <vt:lpstr>Casale NBP</vt:lpstr>
      <vt:lpstr>Comic Sans MS</vt:lpstr>
      <vt:lpstr>Tahoma</vt:lpstr>
      <vt:lpstr>Wingdings</vt:lpstr>
      <vt:lpstr>Тема Office</vt:lpstr>
      <vt:lpstr>ОБЛАСТНОЕ ГОСУДАРСТВЕННОЕ БЮДЖЕТНОЕ  ПРОФЕССИОНАЛЬНОЕ ОБРАЗОВАТЕЛЬНОЕ УЧРЕЖДЕНИЕ  «ТОМСКИЙ ЭКОНОМИКО-ПРОМЫШЛЕННЫЙ КОЛЛЕДЖ»</vt:lpstr>
      <vt:lpstr>Цель и задачи курсового проекта</vt:lpstr>
      <vt:lpstr>Технологии и языки программирования для создания веб-сайта</vt:lpstr>
      <vt:lpstr>Общее описание проекта</vt:lpstr>
      <vt:lpstr>Общее описание функционала проекта</vt:lpstr>
      <vt:lpstr>Презентация PowerPoint</vt:lpstr>
      <vt:lpstr>Концептуальная модель БД</vt:lpstr>
      <vt:lpstr>Логическая модель БД</vt:lpstr>
      <vt:lpstr>Физическая модель БД</vt:lpstr>
      <vt:lpstr>Диаграмма базы данных</vt:lpstr>
      <vt:lpstr>Процесс создания API</vt:lpstr>
      <vt:lpstr>Автотесты</vt:lpstr>
      <vt:lpstr>Презентация PowerPoint</vt:lpstr>
      <vt:lpstr>Функционал сайта</vt:lpstr>
      <vt:lpstr>Итог: Главная-1</vt:lpstr>
      <vt:lpstr>Итог: Главная-2</vt:lpstr>
      <vt:lpstr>Итог: Авторизация</vt:lpstr>
      <vt:lpstr>Итог: Регистрация</vt:lpstr>
      <vt:lpstr>Итог: Страница админ-панели-1</vt:lpstr>
      <vt:lpstr>Итог: Страница админ-панели-2</vt:lpstr>
      <vt:lpstr>Итог: Просмотр товаров конкретной категории</vt:lpstr>
      <vt:lpstr>Итог: Просмотр конкретного товара и его отзывов</vt:lpstr>
      <vt:lpstr>Итог: Страница для создания товара</vt:lpstr>
      <vt:lpstr>Итог: Страница для редактирования товара</vt:lpstr>
      <vt:lpstr>Итог: Просмотр своего профиля и заказов</vt:lpstr>
      <vt:lpstr>Итог: Страница для редактирования профиля</vt:lpstr>
      <vt:lpstr>Итог: Просмотр корзины и оформление заказа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ОБЛАСТНОЕ ГОСУДАРСТВЕННОЕ БЮДЖЕТНОЕ  ПРОФЕССИОНАЛЬНОЕ ОБРАЗОВАТЕЛЬНОЕ УЧРЕЖДЕНИЕ  «ТОМСКИЙ ЭКОНОМИКО-ПРОМЫШЛЕННЫЙ КОЛЛЕДЖ»</dc:title>
  <dc:creator>Алексей Рюгин</dc:creator>
  <cp:lastModifiedBy>Алексей Рюгин</cp:lastModifiedBy>
  <cp:revision>3</cp:revision>
  <dcterms:created xsi:type="dcterms:W3CDTF">2022-04-01T08:16:54Z</dcterms:created>
  <dcterms:modified xsi:type="dcterms:W3CDTF">2024-04-14T18:02:22Z</dcterms:modified>
</cp:coreProperties>
</file>